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968" r:id="rId1"/>
  </p:sldMasterIdLst>
  <p:notesMasterIdLst>
    <p:notesMasterId r:id="rId14"/>
  </p:notesMasterIdLst>
  <p:handoutMasterIdLst>
    <p:handoutMasterId r:id="rId15"/>
  </p:handout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8" r:id="rId13"/>
  </p:sldIdLst>
  <p:sldSz cx="9144000" cy="6858000" type="screen4x3"/>
  <p:notesSz cx="7045325" cy="9345613"/>
  <p:embeddedFontLst>
    <p:embeddedFont>
      <p:font typeface="Wingdings 3" panose="05040102010807070707" pitchFamily="18" charset="2"/>
      <p:regular r:id="rId16"/>
    </p:embeddedFont>
    <p:embeddedFont>
      <p:font typeface="Constantia" panose="02030602050306030303" pitchFamily="18" charset="0"/>
      <p:regular r:id="rId17"/>
      <p:bold r:id="rId18"/>
      <p:italic r:id="rId19"/>
      <p:boldItalic r:id="rId20"/>
    </p:embeddedFont>
    <p:embeddedFont>
      <p:font typeface="Calibri" panose="020F0502020204030204" pitchFamily="34" charset="0"/>
      <p:regular r:id="rId21"/>
      <p:bold r:id="rId22"/>
      <p:italic r:id="rId23"/>
      <p:boldItalic r:id="rId24"/>
    </p:embeddedFont>
    <p:embeddedFont>
      <p:font typeface="Elephant" panose="02020904090505020303" pitchFamily="18" charset="0"/>
      <p:regular r:id="rId25"/>
      <p:italic r:id="rId26"/>
    </p:embeddedFont>
    <p:embeddedFont>
      <p:font typeface="Trebuchet MS" panose="020B0603020202020204" pitchFamily="34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5" d="100"/>
          <a:sy n="125" d="100"/>
        </p:scale>
        <p:origin x="11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font" Target="fonts/font1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font" Target="fonts/font8.fntdata"/><Relationship Id="rId28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font" Target="fonts/font15.fntdata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2763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975" y="0"/>
            <a:ext cx="3052763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8E99C-B2C0-4549-9C0B-15DDFDA2C8CE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77300"/>
            <a:ext cx="3052763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975" y="8877300"/>
            <a:ext cx="3052763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AF0F4-E591-4362-B4C9-AD4E416FB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51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2013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647" tIns="93647" rIns="93647" bIns="93647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23105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647" tIns="93647" rIns="93647" bIns="93647" anchor="ctr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3986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08e5f157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08e5f1570_0_0:notes"/>
          <p:cNvSpPr txBox="1">
            <a:spLocks noGrp="1"/>
          </p:cNvSpPr>
          <p:nvPr>
            <p:ph type="body" idx="1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</p:spPr>
        <p:txBody>
          <a:bodyPr spcFirstLastPara="1" wrap="square" lIns="93647" tIns="93647" rIns="93647" bIns="93647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6001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647" tIns="93647" rIns="93647" bIns="93647" anchor="ctr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94" name="Google Shape;9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9511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647" tIns="93647" rIns="93647" bIns="93647" anchor="ctr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5065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 txBox="1">
            <a:spLocks noGrp="1"/>
          </p:cNvSpPr>
          <p:nvPr>
            <p:ph type="body" idx="1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647" tIns="93647" rIns="93647" bIns="93647" anchor="ctr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05" name="Google Shape;10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7031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>
            <a:spLocks noGrp="1"/>
          </p:cNvSpPr>
          <p:nvPr>
            <p:ph type="body" idx="1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647" tIns="93647" rIns="93647" bIns="93647" anchor="ctr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1" name="Google Shape;11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4743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:notes"/>
          <p:cNvSpPr txBox="1">
            <a:spLocks noGrp="1"/>
          </p:cNvSpPr>
          <p:nvPr>
            <p:ph type="body" idx="1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647" tIns="93647" rIns="93647" bIns="93647" anchor="ctr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8" name="Google Shape;11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0671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:notes"/>
          <p:cNvSpPr txBox="1">
            <a:spLocks noGrp="1"/>
          </p:cNvSpPr>
          <p:nvPr>
            <p:ph type="body" idx="1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647" tIns="93647" rIns="93647" bIns="93647" anchor="ctr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4" name="Google Shape;12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9443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760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9215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767838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639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43215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345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92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2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96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49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115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3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75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226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9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6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1426464"/>
            <a:ext cx="5826719" cy="1773936"/>
          </a:xfrm>
        </p:spPr>
        <p:txBody>
          <a:bodyPr/>
          <a:lstStyle/>
          <a:p>
            <a:r>
              <a:rPr lang="en-US" b="1" dirty="0" smtClean="0">
                <a:latin typeface="Elephant" panose="02020904090505020303" pitchFamily="18" charset="0"/>
              </a:rPr>
              <a:t>Dual Enrollment   </a:t>
            </a:r>
            <a:endParaRPr lang="en-US" b="1" dirty="0">
              <a:latin typeface="Elephant" panose="02020904090505020303" pitchFamily="18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130595" y="3438145"/>
            <a:ext cx="5826719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  <a:latin typeface="Elephant" panose="02020904090505020303" pitchFamily="18" charset="0"/>
              </a:rPr>
              <a:t>Is this Program for you?</a:t>
            </a:r>
          </a:p>
          <a:p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September 11, 2018</a:t>
            </a:r>
            <a:endParaRPr lang="en-US" dirty="0">
              <a:solidFill>
                <a:schemeClr val="tx1"/>
              </a:solidFill>
              <a:latin typeface="Elephant" panose="02020904090505020303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682" y="4818890"/>
            <a:ext cx="2282630" cy="1981922"/>
          </a:xfrm>
        </p:spPr>
      </p:pic>
      <p:sp>
        <p:nvSpPr>
          <p:cNvPr id="3" name="Rectangle 2"/>
          <p:cNvSpPr/>
          <p:nvPr/>
        </p:nvSpPr>
        <p:spPr>
          <a:xfrm>
            <a:off x="3298254" y="3275112"/>
            <a:ext cx="25474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courier"/>
              </a:rPr>
              <a:t>51 MOUNTAIN VIEW DRIVE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79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7720"/>
          </a:xfrm>
        </p:spPr>
        <p:txBody>
          <a:bodyPr/>
          <a:lstStyle/>
          <a:p>
            <a:r>
              <a:rPr lang="en-US" dirty="0" smtClean="0">
                <a:latin typeface="Elephant" panose="02020904090505020303" pitchFamily="18" charset="0"/>
              </a:rPr>
              <a:t>DE Experts:</a:t>
            </a:r>
            <a:endParaRPr lang="en-US" dirty="0">
              <a:latin typeface="Elephant" panose="0202090409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Elephant" panose="02020904090505020303" pitchFamily="18" charset="0"/>
              </a:rPr>
              <a:t>Chattahoochee Technical College- Ms. Melissa McCrary</a:t>
            </a:r>
          </a:p>
          <a:p>
            <a:endParaRPr lang="en-US" sz="2000" dirty="0" smtClean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Elephant" panose="02020904090505020303" pitchFamily="18" charset="0"/>
              </a:rPr>
              <a:t>Dalton State College- Ms. </a:t>
            </a:r>
            <a:r>
              <a:rPr lang="en-US" sz="2000" smtClean="0">
                <a:solidFill>
                  <a:schemeClr val="tx1"/>
                </a:solidFill>
                <a:latin typeface="Elephant" panose="02020904090505020303" pitchFamily="18" charset="0"/>
              </a:rPr>
              <a:t>Tracy May</a:t>
            </a:r>
            <a:endParaRPr lang="en-US" sz="2000" dirty="0" smtClean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Elephant" panose="02020904090505020303" pitchFamily="18" charset="0"/>
              </a:rPr>
              <a:t>University of North Georgia- Ms. Lori Bramlet</a:t>
            </a:r>
            <a:r>
              <a:rPr lang="en-US" sz="2000" dirty="0" smtClean="0">
                <a:latin typeface="Elephant" panose="02020904090505020303" pitchFamily="18" charset="0"/>
              </a:rPr>
              <a:t>t</a:t>
            </a:r>
            <a:endParaRPr lang="en-US" sz="2000" dirty="0">
              <a:latin typeface="Elephant" panose="0202090409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672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25424"/>
          </a:xfrm>
        </p:spPr>
        <p:txBody>
          <a:bodyPr/>
          <a:lstStyle/>
          <a:p>
            <a:r>
              <a:rPr lang="en-US" dirty="0" smtClean="0">
                <a:latin typeface="Elephant" panose="02020904090505020303" pitchFamily="18" charset="0"/>
              </a:rPr>
              <a:t>What to do next . . . .</a:t>
            </a:r>
            <a:endParaRPr lang="en-US" dirty="0">
              <a:latin typeface="Elephant" panose="0202090409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63624"/>
            <a:ext cx="6347714" cy="447773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Take the Accuplacer, ACT or SAT</a:t>
            </a:r>
          </a:p>
          <a:p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Meet with your counselor </a:t>
            </a:r>
          </a:p>
          <a:p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Schedule a meeting with Miss Poss (</a:t>
            </a:r>
            <a:r>
              <a:rPr lang="en-US" dirty="0">
                <a:solidFill>
                  <a:schemeClr val="tx1"/>
                </a:solidFill>
                <a:latin typeface="Elephant" panose="02020904090505020303" pitchFamily="18" charset="0"/>
              </a:rPr>
              <a:t>student and </a:t>
            </a:r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parent) for </a:t>
            </a:r>
            <a:r>
              <a:rPr lang="en-US" dirty="0">
                <a:solidFill>
                  <a:schemeClr val="tx1"/>
                </a:solidFill>
                <a:latin typeface="Elephant" panose="02020904090505020303" pitchFamily="18" charset="0"/>
              </a:rPr>
              <a:t>DE </a:t>
            </a:r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Paperwork:  </a:t>
            </a:r>
            <a:endParaRPr lang="en-US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 Student Participation 								Agreement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College Application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DE Funding Application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Plan classes to take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Elephant" panose="02020904090505020303" pitchFamily="18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					</a:t>
            </a:r>
          </a:p>
          <a:p>
            <a:r>
              <a:rPr lang="en-US" dirty="0" smtClean="0">
                <a:solidFill>
                  <a:schemeClr val="tx1"/>
                </a:solidFill>
                <a:latin typeface="Elephant" panose="02020904090505020303" pitchFamily="18" charset="0"/>
              </a:rPr>
              <a:t>You will register for classes, attend orientation and get started with DE!!!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386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Elephant" panose="02020904090505020303" pitchFamily="18" charset="0"/>
              </a:rPr>
              <a:t>Thank you for Attending</a:t>
            </a:r>
            <a:endParaRPr lang="en-US" dirty="0">
              <a:latin typeface="Elephant" panose="0202090409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Elephant" panose="02020904090505020303" pitchFamily="18" charset="0"/>
              </a:rPr>
              <a:t>Visit with our College Representatives </a:t>
            </a:r>
          </a:p>
          <a:p>
            <a:endParaRPr lang="en-US" sz="24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Elephant" panose="02020904090505020303" pitchFamily="18" charset="0"/>
              </a:rPr>
              <a:t>Ask questions</a:t>
            </a:r>
          </a:p>
          <a:p>
            <a:endParaRPr lang="en-US" sz="24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Elephant" panose="02020904090505020303" pitchFamily="18" charset="0"/>
              </a:rPr>
              <a:t>Sign up for the Accuplacer. The Test will be October 4 during 1</a:t>
            </a:r>
            <a:r>
              <a:rPr lang="en-US" sz="2400" baseline="30000" dirty="0" smtClean="0">
                <a:solidFill>
                  <a:schemeClr val="tx1"/>
                </a:solidFill>
                <a:latin typeface="Elephant" panose="02020904090505020303" pitchFamily="18" charset="0"/>
              </a:rPr>
              <a:t>st</a:t>
            </a:r>
            <a:r>
              <a:rPr lang="en-US" sz="2400" dirty="0" smtClean="0">
                <a:solidFill>
                  <a:schemeClr val="tx1"/>
                </a:solidFill>
                <a:latin typeface="Elephant" panose="02020904090505020303" pitchFamily="18" charset="0"/>
              </a:rPr>
              <a:t> period in the Media Center.</a:t>
            </a:r>
            <a:endParaRPr lang="en-US" sz="2400" dirty="0">
              <a:solidFill>
                <a:schemeClr val="tx1"/>
              </a:solidFill>
              <a:latin typeface="Elephant" panose="0202090409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346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nstantia"/>
              <a:buNone/>
            </a:pPr>
            <a:r>
              <a:rPr lang="en-US" b="1" dirty="0"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DUAL ENROLLMENT</a:t>
            </a:r>
            <a:endParaRPr b="1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</p:txBody>
      </p:sp>
      <p:sp>
        <p:nvSpPr>
          <p:cNvPr id="85" name="Google Shape;85;p13"/>
          <p:cNvSpPr txBox="1">
            <a:spLocks noGrp="1"/>
          </p:cNvSpPr>
          <p:nvPr>
            <p:ph idx="1"/>
          </p:nvPr>
        </p:nvSpPr>
        <p:spPr>
          <a:xfrm>
            <a:off x="609598" y="2160590"/>
            <a:ext cx="6477001" cy="431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en-US" sz="2800" b="0" i="0" u="none" strike="noStrike" cap="none" dirty="0" smtClean="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WHO</a:t>
            </a:r>
            <a:r>
              <a:rPr lang="en-US" sz="2800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can participate?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This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opportunity is available for eligible </a:t>
            </a:r>
            <a:endParaRPr sz="2800" dirty="0">
              <a:latin typeface="Elephant" panose="02020904090505020303" pitchFamily="18" charset="0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9</a:t>
            </a:r>
            <a:r>
              <a:rPr lang="en-US" sz="2800" b="0" i="0" u="none" strike="noStrike" cap="none" baseline="30000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th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– 12</a:t>
            </a:r>
            <a:r>
              <a:rPr lang="en-US" sz="2800" b="0" i="0" u="none" strike="noStrike" cap="none" baseline="30000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th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graders enrolled </a:t>
            </a:r>
            <a:endParaRPr sz="2800" dirty="0">
              <a:latin typeface="Elephant" panose="02020904090505020303" pitchFamily="18" charset="0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at PHS!</a:t>
            </a:r>
            <a:endParaRPr sz="28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Elephant" panose="02020904090505020303" pitchFamily="18" charset="0"/>
              </a:rPr>
              <a:t>What is Dual Enrollment</a:t>
            </a:r>
            <a:endParaRPr b="1" dirty="0">
              <a:latin typeface="Elephant" panose="02020904090505020303" pitchFamily="18" charset="0"/>
            </a:endParaRPr>
          </a:p>
        </p:txBody>
      </p:sp>
      <p:sp>
        <p:nvSpPr>
          <p:cNvPr id="91" name="Google Shape;91;p14"/>
          <p:cNvSpPr txBox="1">
            <a:spLocks noGrp="1"/>
          </p:cNvSpPr>
          <p:nvPr>
            <p:ph idx="1"/>
          </p:nvPr>
        </p:nvSpPr>
        <p:spPr>
          <a:xfrm>
            <a:off x="338328" y="2029968"/>
            <a:ext cx="8412480" cy="475487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Elephant" panose="02020904090505020303" pitchFamily="18" charset="0"/>
              </a:rPr>
              <a:t>Dual Enrollment is when high school students </a:t>
            </a: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Elephant" panose="02020904090505020303" pitchFamily="18" charset="0"/>
              </a:rPr>
              <a:t>enroll in college classes. </a:t>
            </a: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lang="en-US" sz="2400" dirty="0" smtClean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Elephant" panose="02020904090505020303" pitchFamily="18" charset="0"/>
              </a:rPr>
              <a:t>These college classes can replace their high school courses, so that </a:t>
            </a:r>
            <a:r>
              <a:rPr lang="en-US" sz="2400" dirty="0" smtClean="0">
                <a:solidFill>
                  <a:schemeClr val="tx1"/>
                </a:solidFill>
                <a:latin typeface="Elephant" panose="02020904090505020303" pitchFamily="18" charset="0"/>
              </a:rPr>
              <a:t>students</a:t>
            </a:r>
            <a:r>
              <a:rPr lang="en-US" sz="2400" dirty="0" smtClean="0">
                <a:latin typeface="Elephant" panose="02020904090505020303" pitchFamily="18" charset="0"/>
              </a:rPr>
              <a:t> can get </a:t>
            </a:r>
            <a:r>
              <a:rPr lang="en-US" sz="2400" b="1" dirty="0" smtClean="0">
                <a:latin typeface="Elephant" panose="02020904090505020303" pitchFamily="18" charset="0"/>
              </a:rPr>
              <a:t>high school AND college credit at the same time!</a:t>
            </a:r>
            <a:endParaRPr sz="2400" b="1" dirty="0" smtClean="0">
              <a:latin typeface="Elephant" panose="02020904090505020303" pitchFamily="18" charset="0"/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sz="2400" b="1" dirty="0" smtClean="0">
              <a:latin typeface="Elephant" panose="02020904090505020303" pitchFamily="18" charset="0"/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Elephant" panose="02020904090505020303" pitchFamily="18" charset="0"/>
              </a:rPr>
              <a:t>Example: Instead of taking English during your Senior year, you could take ENGL 1101 at a local college. You would get a HS English credit and a college credit for that class!</a:t>
            </a:r>
            <a:endParaRPr sz="2400" dirty="0">
              <a:latin typeface="Elephant" panose="02020904090505020303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nstantia"/>
              <a:buNone/>
            </a:pPr>
            <a:r>
              <a:rPr lang="en-US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PHS currently has students enrolled part-time and </a:t>
            </a:r>
            <a:r>
              <a:rPr lang="en-US" b="0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full-time at </a:t>
            </a:r>
            <a:r>
              <a:rPr lang="en-US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6</a:t>
            </a:r>
            <a:r>
              <a:rPr lang="en-US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</a:t>
            </a:r>
            <a:r>
              <a:rPr lang="en-US" b="0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college </a:t>
            </a:r>
            <a:r>
              <a:rPr lang="en-US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campuses!</a:t>
            </a:r>
            <a:br>
              <a:rPr lang="en-US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</a:br>
            <a:endParaRPr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</p:txBody>
      </p:sp>
      <p:sp>
        <p:nvSpPr>
          <p:cNvPr id="97" name="Google Shape;97;p15"/>
          <p:cNvSpPr txBox="1">
            <a:spLocks noGrp="1"/>
          </p:cNvSpPr>
          <p:nvPr>
            <p:ph idx="1"/>
          </p:nvPr>
        </p:nvSpPr>
        <p:spPr>
          <a:xfrm>
            <a:off x="676656" y="2267712"/>
            <a:ext cx="6367273" cy="4544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Chattahoochee 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Tech: Appalachian </a:t>
            </a:r>
            <a:r>
              <a:rPr lang="en-US" sz="2400" b="1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Campus</a:t>
            </a:r>
            <a:r>
              <a:rPr lang="en-US" sz="2400" b="1" dirty="0">
                <a:latin typeface="Elephant" panose="02020904090505020303" pitchFamily="18" charset="0"/>
                <a:sym typeface="Constantia"/>
              </a:rPr>
              <a:t> </a:t>
            </a:r>
            <a:endParaRPr lang="en-US" sz="2400" b="1" dirty="0" smtClean="0">
              <a:latin typeface="Elephant" panose="02020904090505020303" pitchFamily="18" charset="0"/>
              <a:sym typeface="Constant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Chattahoochee 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Tech: Canton Campus</a:t>
            </a:r>
            <a:endParaRPr sz="2400" b="1" dirty="0">
              <a:latin typeface="Elephant" panose="02020904090505020303" pitchFamily="18" charset="0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Reinhardt 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University</a:t>
            </a:r>
            <a:endParaRPr sz="2400" b="1" dirty="0">
              <a:latin typeface="Elephant" panose="02020904090505020303" pitchFamily="18" charset="0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Dalton 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State: Ellijay </a:t>
            </a:r>
            <a:r>
              <a:rPr lang="en-US" sz="2400" b="1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Campus</a:t>
            </a:r>
            <a:endParaRPr sz="2400" b="1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University of North Georgia</a:t>
            </a:r>
            <a:r>
              <a:rPr lang="en-US" sz="2400" b="1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</a:t>
            </a:r>
            <a:endParaRPr sz="2400" b="1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idx="1"/>
          </p:nvPr>
        </p:nvSpPr>
        <p:spPr>
          <a:xfrm>
            <a:off x="381000" y="381000"/>
            <a:ext cx="8278368" cy="6138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To participate, you must</a:t>
            </a:r>
            <a:r>
              <a:rPr lang="en-US" sz="2800" b="1" i="0" u="none" strike="noStrike" cap="none" dirty="0" smtClean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:</a:t>
            </a:r>
            <a:endParaRPr lang="en-US" sz="2800" dirty="0">
              <a:latin typeface="Elephant" panose="02020904090505020303" pitchFamily="18" charset="0"/>
              <a:sym typeface="Constant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0" i="0" u="none" strike="noStrike" cap="none" dirty="0">
              <a:solidFill>
                <a:schemeClr val="tx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>
              <a:spcBef>
                <a:spcPts val="480"/>
              </a:spcBef>
              <a:buClr>
                <a:schemeClr val="dk1"/>
              </a:buClr>
              <a:buSzPts val="2400"/>
            </a:pP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Be a high school student (9</a:t>
            </a:r>
            <a:r>
              <a:rPr lang="en-US" sz="2000" b="0" i="0" u="none" strike="noStrike" cap="none" baseline="30000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th</a:t>
            </a: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- 12</a:t>
            </a:r>
            <a:r>
              <a:rPr lang="en-US" sz="2000" b="0" i="0" u="none" strike="noStrike" cap="none" baseline="30000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th </a:t>
            </a: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grade)</a:t>
            </a:r>
            <a:endParaRPr sz="20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000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	</a:t>
            </a:r>
            <a:r>
              <a:rPr lang="en-US" sz="2000" b="0" i="0" u="none" strike="noStrike" cap="none" dirty="0" smtClean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Get </a:t>
            </a: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accepted to an eligible university or technical </a:t>
            </a:r>
            <a:r>
              <a:rPr lang="en-US" sz="2000" b="0" i="0" u="none" strike="noStrike" cap="none" dirty="0" smtClean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college</a:t>
            </a:r>
            <a:endParaRPr sz="20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>
              <a:spcBef>
                <a:spcPts val="480"/>
              </a:spcBef>
              <a:buClr>
                <a:schemeClr val="dk1"/>
              </a:buClr>
              <a:buSzPts val="2400"/>
            </a:pPr>
            <a:endParaRPr lang="en-US" sz="2000" b="0" i="0" u="none" strike="noStrike" cap="none" dirty="0" smtClean="0">
              <a:solidFill>
                <a:schemeClr val="tx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>
              <a:spcBef>
                <a:spcPts val="480"/>
              </a:spcBef>
              <a:buClr>
                <a:schemeClr val="dk1"/>
              </a:buClr>
              <a:buSzPts val="2400"/>
            </a:pPr>
            <a:r>
              <a:rPr lang="en-US" sz="2000" b="0" i="0" u="none" strike="noStrike" cap="none" dirty="0" smtClean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Meet </a:t>
            </a:r>
            <a:r>
              <a:rPr lang="en-US" sz="2000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postsecondary</a:t>
            </a: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institution’s</a:t>
            </a: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admission </a:t>
            </a:r>
            <a:r>
              <a:rPr lang="en-US" sz="2000" b="0" i="0" u="none" strike="noStrike" cap="none" dirty="0" smtClean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requirements:</a:t>
            </a:r>
            <a:endParaRPr sz="20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Qualifying GPA in core curriculum</a:t>
            </a:r>
            <a:endParaRPr sz="20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Qualifying entrance exam scores (Accuplacer, SAT or ACT)</a:t>
            </a:r>
            <a:endParaRPr sz="20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Other requirements set by post secondary institution</a:t>
            </a:r>
            <a:endParaRPr sz="20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tx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>
              <a:spcBef>
                <a:spcPts val="480"/>
              </a:spcBef>
              <a:buClr>
                <a:schemeClr val="dk1"/>
              </a:buClr>
              <a:buSzPts val="2400"/>
            </a:pP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Meet local system requirements.</a:t>
            </a:r>
            <a:endParaRPr sz="20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Be on track to graduate and maintain satisfactory academic progress towards meeting high school graduation requirements.</a:t>
            </a:r>
            <a:endParaRPr sz="2000" dirty="0">
              <a:solidFill>
                <a:schemeClr val="tx1"/>
              </a:solidFill>
              <a:latin typeface="Elephant" panose="02020904090505020303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nstantia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How much does it cost?</a:t>
            </a:r>
            <a:endParaRPr sz="40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</p:txBody>
      </p:sp>
      <p:sp>
        <p:nvSpPr>
          <p:cNvPr id="108" name="Google Shape;108;p17"/>
          <p:cNvSpPr txBox="1">
            <a:spLocks noGrp="1"/>
          </p:cNvSpPr>
          <p:nvPr>
            <p:ph idx="1"/>
          </p:nvPr>
        </p:nvSpPr>
        <p:spPr>
          <a:xfrm>
            <a:off x="457200" y="18034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960" b="1" i="0" u="sng" strike="noStrike" cap="none" dirty="0">
              <a:solidFill>
                <a:schemeClr val="tx1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u="sng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DE</a:t>
            </a:r>
            <a:r>
              <a:rPr lang="en-US" sz="2800" b="1" i="0" u="sng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 Pays for:</a:t>
            </a:r>
            <a:endParaRPr sz="28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285750" marR="0" lvl="0" indent="-28575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Tuition (up to 15 credit hours per semester)</a:t>
            </a:r>
            <a:endParaRPr sz="28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285750" marR="0" lvl="0" indent="-28575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Mandatory fees</a:t>
            </a:r>
            <a:endParaRPr sz="28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285750" marR="0" lvl="0" indent="-28575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Required Books </a:t>
            </a:r>
            <a:endParaRPr sz="28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800" b="0" i="0" u="none" strike="noStrike" cap="none" dirty="0">
              <a:solidFill>
                <a:schemeClr val="tx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 i="0" u="sng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Student/Parent Pays for:</a:t>
            </a:r>
            <a:endParaRPr sz="2800" b="0" i="0" u="none" strike="noStrike" cap="none" dirty="0">
              <a:solidFill>
                <a:schemeClr val="tx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Any specific course fees, such as lab fees (only if applicable)</a:t>
            </a:r>
            <a:endParaRPr sz="28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342900" marR="0" lvl="0" indent="-15494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 dirty="0">
              <a:solidFill>
                <a:schemeClr val="tx1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marL="342900" marR="0" lvl="0" indent="-15494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 dirty="0">
              <a:solidFill>
                <a:schemeClr val="tx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>
            <a:spLocks noGrp="1"/>
          </p:cNvSpPr>
          <p:nvPr>
            <p:ph type="title"/>
          </p:nvPr>
        </p:nvSpPr>
        <p:spPr>
          <a:xfrm>
            <a:off x="609599" y="374904"/>
            <a:ext cx="6257545" cy="950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nstantia"/>
              <a:buNone/>
            </a:pPr>
            <a:r>
              <a:rPr lang="en-US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Types of Courses </a:t>
            </a:r>
            <a:endParaRPr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</p:txBody>
      </p:sp>
      <p:sp>
        <p:nvSpPr>
          <p:cNvPr id="114" name="Google Shape;114;p18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English/ </a:t>
            </a:r>
            <a:endParaRPr sz="2800" dirty="0">
              <a:latin typeface="Elephant" panose="02020904090505020303" pitchFamily="18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Language Arts</a:t>
            </a:r>
            <a:endParaRPr sz="2800" dirty="0">
              <a:latin typeface="Elephant" panose="02020904090505020303" pitchFamily="18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Mathematics</a:t>
            </a:r>
            <a:endParaRPr sz="2800" dirty="0">
              <a:latin typeface="Elephant" panose="02020904090505020303" pitchFamily="18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Science</a:t>
            </a:r>
            <a:endParaRPr sz="2800" dirty="0">
              <a:latin typeface="Elephant" panose="02020904090505020303" pitchFamily="18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Social Science</a:t>
            </a:r>
            <a:endParaRPr sz="2800" dirty="0">
              <a:latin typeface="Elephant" panose="02020904090505020303" pitchFamily="18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Foreign Language</a:t>
            </a:r>
            <a:endParaRPr sz="2800" dirty="0">
              <a:latin typeface="Elephant" panose="02020904090505020303" pitchFamily="18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72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3886200" y="1527049"/>
            <a:ext cx="4041648" cy="4727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Electives, such as:</a:t>
            </a:r>
            <a:endParaRPr sz="2700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Automotive</a:t>
            </a:r>
            <a:endParaRPr dirty="0">
              <a:latin typeface="Elephant" panose="02020904090505020303" pitchFamily="18" charset="0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Welding</a:t>
            </a:r>
            <a:endParaRPr dirty="0">
              <a:latin typeface="Elephant" panose="02020904090505020303" pitchFamily="18" charset="0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Cosmetology</a:t>
            </a:r>
            <a:endParaRPr dirty="0">
              <a:latin typeface="Elephant" panose="02020904090505020303" pitchFamily="18" charset="0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Healthcare </a:t>
            </a:r>
            <a:endParaRPr dirty="0">
              <a:latin typeface="Elephant" panose="02020904090505020303" pitchFamily="18" charset="0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Graphics</a:t>
            </a:r>
            <a:endParaRPr dirty="0">
              <a:latin typeface="Elephant" panose="02020904090505020303" pitchFamily="18" charset="0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Business &amp; Technology</a:t>
            </a:r>
            <a:endParaRPr dirty="0">
              <a:latin typeface="Elephant" panose="02020904090505020303" pitchFamily="18" charset="0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Marketing</a:t>
            </a:r>
            <a:endParaRPr dirty="0">
              <a:latin typeface="Elephant" panose="02020904090505020303" pitchFamily="18" charset="0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Fine Arts</a:t>
            </a:r>
            <a:endParaRPr dirty="0">
              <a:latin typeface="Elephant" panose="02020904090505020303" pitchFamily="18" charset="0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…and more!!!</a:t>
            </a:r>
            <a:endParaRPr sz="27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28575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sz="2700" dirty="0">
              <a:solidFill>
                <a:schemeClr val="dk1"/>
              </a:solidFill>
              <a:latin typeface="Elephant" panose="02020904090505020303" pitchFamily="18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nstantia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About </a:t>
            </a:r>
            <a:r>
              <a:rPr lang="en-US" sz="4000" dirty="0"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Dual Enrollment</a:t>
            </a:r>
            <a:endParaRPr sz="40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</p:txBody>
      </p:sp>
      <p:sp>
        <p:nvSpPr>
          <p:cNvPr id="121" name="Google Shape;121;p1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alibri"/>
                <a:cs typeface="Calibri"/>
                <a:sym typeface="Calibri"/>
              </a:rPr>
              <a:t>Students must be enrolled in 4 classes per semester between PHS and the post secondary institution.</a:t>
            </a:r>
            <a:endParaRPr sz="2400" dirty="0">
              <a:solidFill>
                <a:schemeClr val="tx1"/>
              </a:solidFill>
              <a:latin typeface="Elephant" panose="02020904090505020303" pitchFamily="18" charset="0"/>
            </a:endParaRP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alibri"/>
                <a:cs typeface="Calibri"/>
                <a:sym typeface="Calibri"/>
              </a:rPr>
              <a:t>Full-time </a:t>
            </a:r>
            <a:r>
              <a:rPr lang="en-US" sz="2400" dirty="0">
                <a:solidFill>
                  <a:schemeClr val="tx1"/>
                </a:solidFill>
                <a:latin typeface="Elephant" panose="02020904090505020303" pitchFamily="18" charset="0"/>
              </a:rPr>
              <a:t>Dual Enrollment</a:t>
            </a:r>
            <a:r>
              <a:rPr lang="en-US" sz="24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alibri"/>
                <a:cs typeface="Calibri"/>
                <a:sym typeface="Calibri"/>
              </a:rPr>
              <a:t> students can take a </a:t>
            </a:r>
            <a:r>
              <a:rPr lang="en-US" sz="2400" b="0" i="0" u="sng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alibri"/>
                <a:cs typeface="Calibri"/>
                <a:sym typeface="Calibri"/>
              </a:rPr>
              <a:t>maximum</a:t>
            </a:r>
            <a:r>
              <a:rPr lang="en-US" sz="2400" b="0" i="0" u="none" strike="noStrike" cap="none" dirty="0">
                <a:solidFill>
                  <a:schemeClr val="tx1"/>
                </a:solidFill>
                <a:latin typeface="Elephant" panose="02020904090505020303" pitchFamily="18" charset="0"/>
                <a:ea typeface="Calibri"/>
                <a:cs typeface="Calibri"/>
                <a:sym typeface="Calibri"/>
              </a:rPr>
              <a:t> of 15 course hours (5 classes) at a time, but must be enrolled in at least 4 courses to be considered a full-time student.</a:t>
            </a:r>
            <a:endParaRPr sz="2400" b="0" i="0" u="none" strike="noStrike" cap="none" dirty="0">
              <a:solidFill>
                <a:schemeClr val="tx1"/>
              </a:solidFill>
              <a:latin typeface="Elephant" panose="02020904090505020303" pitchFamily="18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title"/>
          </p:nvPr>
        </p:nvSpPr>
        <p:spPr>
          <a:xfrm>
            <a:off x="609599" y="609600"/>
            <a:ext cx="6347713" cy="752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nstantia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Benefits of </a:t>
            </a:r>
            <a:r>
              <a:rPr lang="en-US" sz="3200" dirty="0"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Dual Enrollment</a:t>
            </a:r>
            <a:endParaRPr sz="3200" b="0" i="0" u="none" strike="noStrike" cap="none" dirty="0">
              <a:solidFill>
                <a:schemeClr val="dk1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</p:txBody>
      </p:sp>
      <p:sp>
        <p:nvSpPr>
          <p:cNvPr id="127" name="Google Shape;127;p20"/>
          <p:cNvSpPr txBox="1">
            <a:spLocks noGrp="1"/>
          </p:cNvSpPr>
          <p:nvPr>
            <p:ph idx="1"/>
          </p:nvPr>
        </p:nvSpPr>
        <p:spPr>
          <a:xfrm>
            <a:off x="609599" y="1783080"/>
            <a:ext cx="6347714" cy="4258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90"/>
              <a:buFont typeface="Noto Sans Symbols"/>
              <a:buChar char="✓"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Does not count against 127 HOPE or Zell Miller credit hours cap </a:t>
            </a:r>
            <a:endParaRPr sz="2000" b="1" i="0" u="none" strike="noStrike" cap="none" dirty="0">
              <a:solidFill>
                <a:srgbClr val="000000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342900" marR="0" lvl="0" indent="-1784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90"/>
              <a:buFont typeface="Noto Sans Symbols"/>
              <a:buChar char="✓"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Tuition covered up to 15 hours per semester</a:t>
            </a:r>
            <a:endParaRPr sz="2000" dirty="0">
              <a:latin typeface="Elephant" panose="02020904090505020303" pitchFamily="18" charset="0"/>
            </a:endParaRPr>
          </a:p>
          <a:p>
            <a:pPr marL="342900" marR="0" lvl="0" indent="-1784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90"/>
              <a:buFont typeface="Noto Sans Symbols"/>
              <a:buChar char="✓"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Jump start on college</a:t>
            </a:r>
            <a:endParaRPr sz="2000" dirty="0">
              <a:latin typeface="Elephant" panose="02020904090505020303" pitchFamily="18" charset="0"/>
            </a:endParaRPr>
          </a:p>
          <a:p>
            <a:pPr marL="342900" marR="0" lvl="0" indent="-1784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90"/>
              <a:buFont typeface="Noto Sans Symbols"/>
              <a:buChar char="✓"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Immerse yourself in college life, while still having opportunity to enjoy high school activities</a:t>
            </a:r>
            <a:endParaRPr sz="2000" dirty="0">
              <a:latin typeface="Elephant" panose="02020904090505020303" pitchFamily="18" charset="0"/>
            </a:endParaRPr>
          </a:p>
          <a:p>
            <a:pPr marL="342900" marR="0" lvl="0" indent="-1784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Elephant" panose="02020904090505020303" pitchFamily="18" charset="0"/>
              <a:ea typeface="Constantia"/>
              <a:cs typeface="Constantia"/>
              <a:sym typeface="Constantia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90"/>
              <a:buFont typeface="Noto Sans Symbols"/>
              <a:buChar char="✓"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Elephant" panose="02020904090505020303" pitchFamily="18" charset="0"/>
                <a:ea typeface="Constantia"/>
                <a:cs typeface="Constantia"/>
                <a:sym typeface="Constantia"/>
              </a:rPr>
              <a:t>Courses apply to high school and college credit</a:t>
            </a:r>
            <a:endParaRPr sz="2000" dirty="0">
              <a:latin typeface="Elephant" panose="02020904090505020303" pitchFamily="18" charset="0"/>
            </a:endParaRPr>
          </a:p>
          <a:p>
            <a:pPr marL="342900" marR="0" lvl="0" indent="-15494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439</Words>
  <Application>Microsoft Office PowerPoint</Application>
  <PresentationFormat>On-screen Show (4:3)</PresentationFormat>
  <Paragraphs>103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Wingdings 3</vt:lpstr>
      <vt:lpstr>Constantia</vt:lpstr>
      <vt:lpstr>courier</vt:lpstr>
      <vt:lpstr>Noto Sans Symbols</vt:lpstr>
      <vt:lpstr>Calibri</vt:lpstr>
      <vt:lpstr>Elephant</vt:lpstr>
      <vt:lpstr>Arial</vt:lpstr>
      <vt:lpstr>Trebuchet MS</vt:lpstr>
      <vt:lpstr>Facet</vt:lpstr>
      <vt:lpstr>Dual Enrollment   </vt:lpstr>
      <vt:lpstr>DUAL ENROLLMENT</vt:lpstr>
      <vt:lpstr>What is Dual Enrollment</vt:lpstr>
      <vt:lpstr>PHS currently has students enrolled part-time and full-time at 6 college campuses! </vt:lpstr>
      <vt:lpstr>PowerPoint Presentation</vt:lpstr>
      <vt:lpstr>How much does it cost?</vt:lpstr>
      <vt:lpstr>Types of Courses </vt:lpstr>
      <vt:lpstr>About Dual Enrollment</vt:lpstr>
      <vt:lpstr>Benefits of Dual Enrollment</vt:lpstr>
      <vt:lpstr>DE Experts:</vt:lpstr>
      <vt:lpstr>What to do next . . . .</vt:lpstr>
      <vt:lpstr>Thank you for Attending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ENROLLMENT</dc:title>
  <dc:creator>Marjorie Poss</dc:creator>
  <cp:lastModifiedBy>Whitney Hancock</cp:lastModifiedBy>
  <cp:revision>29</cp:revision>
  <cp:lastPrinted>2018-09-11T12:52:00Z</cp:lastPrinted>
  <dcterms:modified xsi:type="dcterms:W3CDTF">2018-09-11T18:12:31Z</dcterms:modified>
</cp:coreProperties>
</file>